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84" r:id="rId4"/>
    <p:sldId id="278" r:id="rId5"/>
    <p:sldId id="279" r:id="rId6"/>
    <p:sldId id="281" r:id="rId7"/>
    <p:sldId id="286" r:id="rId8"/>
    <p:sldId id="305" r:id="rId9"/>
    <p:sldId id="306" r:id="rId10"/>
    <p:sldId id="283" r:id="rId11"/>
    <p:sldId id="260" r:id="rId12"/>
    <p:sldId id="261" r:id="rId13"/>
    <p:sldId id="262" r:id="rId14"/>
    <p:sldId id="276" r:id="rId15"/>
    <p:sldId id="296" r:id="rId16"/>
    <p:sldId id="302" r:id="rId17"/>
    <p:sldId id="29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40" autoAdjust="0"/>
  </p:normalViewPr>
  <p:slideViewPr>
    <p:cSldViewPr>
      <p:cViewPr varScale="1">
        <p:scale>
          <a:sx n="111" d="100"/>
          <a:sy n="111" d="100"/>
        </p:scale>
        <p:origin x="72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05A423FB-644E-4B42-8CCC-22048DB0F5EB}" type="datetimeFigureOut">
              <a:rPr lang="en-US" smtClean="0"/>
              <a:pPr/>
              <a:t>12/14/2019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7D98965F-F432-43A7-9CBA-DFE310481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9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will be other enhancements,</a:t>
            </a:r>
            <a:r>
              <a:rPr lang="en-US" baseline="0" dirty="0"/>
              <a:t> but our emphasis here is how does it work on the </a:t>
            </a:r>
            <a:r>
              <a:rPr lang="en-US" baseline="0" dirty="0" err="1"/>
              <a:t>fireground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8965F-F432-43A7-9CBA-DFE3104819E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3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learned it’s a lot easier</a:t>
            </a:r>
            <a:r>
              <a:rPr lang="en-US" baseline="0" dirty="0"/>
              <a:t> than just trying to pull off w/o using thumb.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8965F-F432-43A7-9CBA-DFE3104819E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8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</a:t>
            </a:r>
            <a:r>
              <a:rPr lang="en-US" baseline="0" dirty="0"/>
              <a:t> at front of room.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8965F-F432-43A7-9CBA-DFE3104819E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8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Emphasize, this procedure is simpler than any cell phone in that room, 3 button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8965F-F432-43A7-9CBA-DFE3104819E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9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use as needed. Not to remain on at all times. It could impact battery life. (Note: left light and radio on for 9 hours before low battery tone sounded)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8965F-F432-43A7-9CBA-DFE3104819E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74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8965F-F432-43A7-9CBA-DFE3104819E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1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8965F-F432-43A7-9CBA-DFE3104819E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CD07-D89B-4E11-A249-9F5F281F890A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By: Lt. Gjonlekaj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6AF2-84BB-4236-8DCA-B22B50D92815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By: Lt. Gjonlekaj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E7EE-7C4C-4750-981F-A4E1845B09F3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By: Lt. Gjonlekaj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96-233B-4BF3-961F-AA80EF7D4DB3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By: Lt. Gjonlekaj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FE9-7F0D-4379-8C4C-E9FE10230A28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By: Lt. Gjonlekaj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01D4-3B76-4F6C-B69A-6C64D7B1DA53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By: Lt. Gjonlekaj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A398-EB2B-4F1A-868F-E189410A5E3E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By: Lt. Gjonlekaj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B7DB-CCDC-4EA3-BCAE-18A0876600CD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By: Lt. Gjonlekaj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A06F-98B6-4D08-A895-FA1A7B616589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By: Lt. Gjonlekaj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FA0E-9A78-48BE-97B4-CC11C8A51393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By: Lt. Gjonlekaj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C5B6-F7FD-44EC-83CE-41B742970BAF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By: Lt. Gjonlekaj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796DB-1B78-40A2-97F9-40D3283055F8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Presented By: Lt. Gjonlekaj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1470025"/>
          </a:xfrm>
        </p:spPr>
        <p:txBody>
          <a:bodyPr/>
          <a:lstStyle/>
          <a:p>
            <a:r>
              <a:rPr lang="en-US" dirty="0"/>
              <a:t>Motorola APX8000XE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By: Lt. Gjonlekaj</a:t>
            </a: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333BFE-EFA1-4F8D-954E-830922D132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" y="304800"/>
            <a:ext cx="7363968" cy="178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1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447800"/>
            <a:ext cx="3557192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Mini Light Use</a:t>
            </a:r>
          </a:p>
          <a:p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Press and hold light button down for </a:t>
            </a:r>
          </a:p>
          <a:p>
            <a:r>
              <a:rPr lang="en-US" sz="1600" dirty="0"/>
              <a:t>        a couple of seconds to activate light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turn light off, press and hold light</a:t>
            </a:r>
          </a:p>
          <a:p>
            <a:r>
              <a:rPr lang="en-US" sz="1600" dirty="0"/>
              <a:t>        button for a couple seconds</a:t>
            </a:r>
          </a:p>
        </p:txBody>
      </p:sp>
      <p:pic>
        <p:nvPicPr>
          <p:cNvPr id="8" name="Picture 7" descr="IMG-1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81000"/>
            <a:ext cx="2363471" cy="3048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810000" y="1066800"/>
            <a:ext cx="20574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11" descr="IMG-18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581400"/>
            <a:ext cx="2286000" cy="309109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581400" y="4114800"/>
            <a:ext cx="2133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18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85800"/>
            <a:ext cx="4239622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/>
              <a:t>Emergency Alert Activation</a:t>
            </a:r>
          </a:p>
          <a:p>
            <a:pPr algn="ctr"/>
            <a:r>
              <a:rPr lang="en-US" sz="2800" b="1" u="sng" dirty="0"/>
              <a:t>By User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Mini light blinks out SOS signal</a:t>
            </a:r>
          </a:p>
          <a:p>
            <a:r>
              <a:rPr lang="en-US" sz="1600" dirty="0"/>
              <a:t>         (3-Dots, 3-Dashes, 3-Dots)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  Main screen displays ‘Emergency’ in an</a:t>
            </a:r>
          </a:p>
          <a:p>
            <a:r>
              <a:rPr lang="en-US" sz="1600" dirty="0"/>
              <a:t>        orange stripe</a:t>
            </a:r>
          </a:p>
        </p:txBody>
      </p:sp>
      <p:pic>
        <p:nvPicPr>
          <p:cNvPr id="10" name="Picture 9" descr="IMG-1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826000" y="660400"/>
            <a:ext cx="3454400" cy="2590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1600200"/>
            <a:ext cx="2133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15" descr="IMG-1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41900" y="4102100"/>
            <a:ext cx="2946400" cy="22098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810000" y="5562600"/>
            <a:ext cx="2438400" cy="214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69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152400"/>
            <a:ext cx="4058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Emergency Alert Received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762000"/>
            <a:ext cx="37873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Main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Displays ‘EA received’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Also displays Alpha-Numeric ID of Radio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Holds display for approximately</a:t>
            </a:r>
          </a:p>
          <a:p>
            <a:r>
              <a:rPr lang="en-US" sz="1600" dirty="0"/>
              <a:t>       8 seconds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762000"/>
            <a:ext cx="350249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Top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Displays ‘EA RCVD’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Alternates between EA RCVD and </a:t>
            </a:r>
          </a:p>
          <a:p>
            <a:r>
              <a:rPr lang="en-US" sz="1600" dirty="0"/>
              <a:t>       Alpha-Numeric ID of radio giving 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Holds display for approximately</a:t>
            </a:r>
          </a:p>
          <a:p>
            <a:r>
              <a:rPr lang="en-US" sz="1600" dirty="0"/>
              <a:t>       8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0" name="Picture 9" descr="IMG-18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438400"/>
            <a:ext cx="3124200" cy="3695638"/>
          </a:xfrm>
          <a:prstGeom prst="rect">
            <a:avLst/>
          </a:prstGeom>
        </p:spPr>
      </p:pic>
      <p:pic>
        <p:nvPicPr>
          <p:cNvPr id="11" name="Picture 10" descr="IMG-18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048000"/>
            <a:ext cx="2667000" cy="1662572"/>
          </a:xfrm>
          <a:prstGeom prst="rect">
            <a:avLst/>
          </a:prstGeom>
        </p:spPr>
      </p:pic>
      <p:pic>
        <p:nvPicPr>
          <p:cNvPr id="12" name="Picture 11" descr="IMG-18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048000"/>
            <a:ext cx="2590800" cy="1640056"/>
          </a:xfrm>
          <a:prstGeom prst="rect">
            <a:avLst/>
          </a:prstGeom>
        </p:spPr>
      </p:pic>
      <p:pic>
        <p:nvPicPr>
          <p:cNvPr id="13" name="Picture 12" descr="IMG-18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4876800"/>
            <a:ext cx="2667000" cy="16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8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381000"/>
            <a:ext cx="4836324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Recalling EA Activations</a:t>
            </a:r>
          </a:p>
          <a:p>
            <a:endParaRPr lang="en-US" sz="1600" b="1" u="sng" dirty="0"/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Press Two-Dot Button button under ‘</a:t>
            </a:r>
            <a:r>
              <a:rPr lang="en-US" sz="1600" dirty="0" err="1"/>
              <a:t>Rcnt</a:t>
            </a:r>
            <a:r>
              <a:rPr lang="en-US" sz="1600" dirty="0"/>
              <a:t>’ (Recent)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‘Recent Calls’ screen appears</a:t>
            </a:r>
          </a:p>
          <a:p>
            <a:pPr marL="285750" indent="-285750"/>
            <a:r>
              <a:rPr lang="en-US" sz="1600" dirty="0"/>
              <a:t>	</a:t>
            </a:r>
          </a:p>
          <a:p>
            <a:pPr marL="285750" indent="-285750"/>
            <a:r>
              <a:rPr lang="en-US" sz="1600" dirty="0"/>
              <a:t>	The last 15 calls with radio ID will display from</a:t>
            </a:r>
          </a:p>
          <a:p>
            <a:r>
              <a:rPr lang="en-US" sz="1600" dirty="0"/>
              <a:t>         most recent to the previous 15 calls </a:t>
            </a:r>
          </a:p>
          <a:p>
            <a:r>
              <a:rPr lang="en-US" sz="1600" dirty="0"/>
              <a:t>      Each call is time stamped (Times may not be all</a:t>
            </a:r>
          </a:p>
          <a:p>
            <a:r>
              <a:rPr lang="en-US" sz="1600" dirty="0"/>
              <a:t>         accurate on radios)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Calls that display a yellow Triangle were EA activated</a:t>
            </a:r>
          </a:p>
          <a:p>
            <a:r>
              <a:rPr lang="en-US" sz="1600" dirty="0"/>
              <a:t>         transmissions.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4 Way Navigation button to scroll up or down</a:t>
            </a:r>
          </a:p>
          <a:p>
            <a:r>
              <a:rPr lang="en-US" sz="1600" dirty="0"/>
              <a:t>        for additional received transmission</a:t>
            </a:r>
            <a:r>
              <a:rPr lang="en-US" sz="1400" dirty="0"/>
              <a:t>s.</a:t>
            </a:r>
          </a:p>
        </p:txBody>
      </p:sp>
      <p:pic>
        <p:nvPicPr>
          <p:cNvPr id="14" name="Picture 13" descr="IMG-1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52400"/>
            <a:ext cx="1751258" cy="32766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2438400" y="1371600"/>
            <a:ext cx="17526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Picture 21" descr="IMG-18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199" y="3505200"/>
            <a:ext cx="2253229" cy="32004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2286000" y="2133600"/>
            <a:ext cx="190500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133600" y="3810000"/>
            <a:ext cx="2057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133600" y="4572000"/>
            <a:ext cx="20574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439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800" y="1295400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/>
              <a:t>Battery Latch</a:t>
            </a:r>
          </a:p>
          <a:p>
            <a:endParaRPr lang="en-US" sz="2000" b="1" u="sng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 One is located on each side</a:t>
            </a:r>
            <a:endParaRPr lang="en-US" b="1" u="sng" dirty="0"/>
          </a:p>
          <a:p>
            <a:pPr>
              <a:buFont typeface="Arial" pitchFamily="34" charset="0"/>
              <a:buChar char="•"/>
            </a:pPr>
            <a:endParaRPr lang="en-US" sz="2000" b="1" u="sng" dirty="0"/>
          </a:p>
          <a:p>
            <a:endParaRPr lang="en-US" sz="20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3724175" y="3810000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/>
              <a:t>Removing Batteries</a:t>
            </a:r>
          </a:p>
          <a:p>
            <a:pPr marL="285750" indent="-285750"/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Squeeze battery latches on each side simultaneously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Push battery body down with thumb from other hand</a:t>
            </a:r>
          </a:p>
        </p:txBody>
      </p:sp>
      <p:pic>
        <p:nvPicPr>
          <p:cNvPr id="11" name="Picture 10" descr="IMG-1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8600"/>
            <a:ext cx="1669804" cy="3124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133600" y="2209800"/>
            <a:ext cx="1676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7" name="Picture 16" descr="IMG-18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581400"/>
            <a:ext cx="1939093" cy="2971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057400" y="4724400"/>
            <a:ext cx="1752600" cy="1099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828800" y="5029200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708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3270956"/>
            <a:ext cx="1460500" cy="2596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6488" y="275693"/>
            <a:ext cx="718594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/>
              <a:t>Charging Batteries</a:t>
            </a:r>
          </a:p>
          <a:p>
            <a:pPr algn="ctr"/>
            <a:endParaRPr lang="en-US" sz="800" b="1" u="sng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Batteries must only be charged in chargers specifically designated for use with the APX radios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Batteries can be in different states of charging, as identified by colored light designations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Only use batteries with one of the green light indications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728567"/>
            <a:ext cx="252762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Green Light</a:t>
            </a:r>
            <a:endParaRPr lang="en-US" sz="1400" dirty="0"/>
          </a:p>
          <a:p>
            <a:r>
              <a:rPr lang="en-US" sz="1100" b="1" dirty="0"/>
              <a:t>Steady Green </a:t>
            </a:r>
            <a:r>
              <a:rPr lang="en-US" sz="1100" dirty="0"/>
              <a:t>- Fully Charged</a:t>
            </a:r>
          </a:p>
          <a:p>
            <a:r>
              <a:rPr lang="en-US" sz="1100" b="1" dirty="0"/>
              <a:t>Blinking Green </a:t>
            </a:r>
            <a:r>
              <a:rPr lang="en-US" sz="1100" dirty="0"/>
              <a:t>- Trickle Mode</a:t>
            </a:r>
          </a:p>
          <a:p>
            <a:r>
              <a:rPr lang="en-US" sz="1100" dirty="0"/>
              <a:t>     Charge is at 90% or better</a:t>
            </a:r>
          </a:p>
          <a:p>
            <a:r>
              <a:rPr lang="en-US" sz="1100" b="1" dirty="0"/>
              <a:t>Green/Amber Alternate Blinking </a:t>
            </a:r>
            <a:r>
              <a:rPr lang="en-US" sz="1100" dirty="0"/>
              <a:t>-  </a:t>
            </a:r>
          </a:p>
          <a:p>
            <a:r>
              <a:rPr lang="en-US" sz="1100" dirty="0"/>
              <a:t>     Fully charged</a:t>
            </a:r>
          </a:p>
          <a:p>
            <a:r>
              <a:rPr lang="en-US" sz="1100" dirty="0"/>
              <a:t>         (This indicator is for Radio Vendor</a:t>
            </a:r>
          </a:p>
          <a:p>
            <a:r>
              <a:rPr lang="en-US" sz="1100" dirty="0"/>
              <a:t>         informational purposes only)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420" y="1814191"/>
            <a:ext cx="234711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Red Light</a:t>
            </a:r>
          </a:p>
          <a:p>
            <a:r>
              <a:rPr lang="en-US" sz="1100" dirty="0"/>
              <a:t>Steady Red - In Rapid Charge</a:t>
            </a:r>
          </a:p>
          <a:p>
            <a:r>
              <a:rPr lang="en-US" sz="1100" dirty="0"/>
              <a:t>Blinking Red - Not Charging /Re-insert</a:t>
            </a:r>
          </a:p>
          <a:p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657850" y="1728567"/>
            <a:ext cx="3284983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900" dirty="0"/>
          </a:p>
          <a:p>
            <a:r>
              <a:rPr lang="en-US" sz="1400" b="1" u="sng" dirty="0"/>
              <a:t>Amber Light</a:t>
            </a:r>
          </a:p>
          <a:p>
            <a:r>
              <a:rPr lang="en-US" sz="1100" dirty="0"/>
              <a:t>Steady Amber - Is re-conditioning where current</a:t>
            </a:r>
          </a:p>
          <a:p>
            <a:r>
              <a:rPr lang="en-US" sz="1100" dirty="0"/>
              <a:t>battery level gets drained first then recharges.</a:t>
            </a:r>
          </a:p>
          <a:p>
            <a:r>
              <a:rPr lang="en-US" sz="1100" b="1" dirty="0"/>
              <a:t>Should transition to Red (charging) then solid Green, blinking Green or Green/Amber eventually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6179284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ONLY USE - STEADY GREEN, FLASHING GREEN, OR ALTERNATE BLINKING GREEN/AMBER BATTERIES </a:t>
            </a:r>
          </a:p>
        </p:txBody>
      </p:sp>
      <p:pic>
        <p:nvPicPr>
          <p:cNvPr id="11" name="Picture 10" descr="IMG-1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276600"/>
            <a:ext cx="1752090" cy="2543907"/>
          </a:xfrm>
          <a:prstGeom prst="rect">
            <a:avLst/>
          </a:prstGeom>
        </p:spPr>
      </p:pic>
      <p:pic>
        <p:nvPicPr>
          <p:cNvPr id="12" name="Picture 11" descr="IMG-18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352800"/>
            <a:ext cx="163049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1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5308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Weekly Maintenance &amp; Inspection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533400"/>
            <a:ext cx="3200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    </a:t>
            </a:r>
            <a:r>
              <a:rPr lang="en-US" sz="1400" b="1" dirty="0"/>
              <a:t>1</a:t>
            </a:r>
            <a:r>
              <a:rPr lang="en-US" sz="1400" dirty="0"/>
              <a:t> - </a:t>
            </a:r>
            <a:r>
              <a:rPr lang="en-US" sz="1400" b="1" dirty="0"/>
              <a:t>Change Battery Weekly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Retrieve battery from gang charger</a:t>
            </a:r>
          </a:p>
          <a:p>
            <a:endParaRPr lang="en-US" sz="1400" dirty="0"/>
          </a:p>
          <a:p>
            <a:r>
              <a:rPr lang="en-US" sz="1400" dirty="0"/>
              <a:t>Check 4 digit Date Code to ensure battery has not exceeded life use capacity </a:t>
            </a:r>
          </a:p>
          <a:p>
            <a:r>
              <a:rPr lang="en-US" sz="1400" dirty="0"/>
              <a:t>       </a:t>
            </a:r>
            <a:r>
              <a:rPr lang="en-US" sz="1400" b="1" u="sng" dirty="0"/>
              <a:t>Date Code (Manufactured Date)      </a:t>
            </a:r>
          </a:p>
          <a:p>
            <a:r>
              <a:rPr lang="en-US" sz="1400" dirty="0"/>
              <a:t>       First 2 digits represent </a:t>
            </a:r>
            <a:r>
              <a:rPr lang="en-US" sz="1400" i="1" dirty="0"/>
              <a:t>Year</a:t>
            </a:r>
            <a:r>
              <a:rPr lang="en-US" sz="1400" dirty="0"/>
              <a:t> </a:t>
            </a:r>
          </a:p>
          <a:p>
            <a:r>
              <a:rPr lang="en-US" sz="1400" dirty="0"/>
              <a:t>       Last 2 digits represent </a:t>
            </a:r>
            <a:r>
              <a:rPr lang="en-US" sz="1400" i="1" dirty="0"/>
              <a:t>Week</a:t>
            </a:r>
          </a:p>
          <a:p>
            <a:endParaRPr lang="en-US" sz="1400" dirty="0"/>
          </a:p>
          <a:p>
            <a:r>
              <a:rPr lang="en-US" sz="1400" dirty="0"/>
              <a:t>Insert battery into portable radio and ensure clicks are heard and battery is seated properly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3429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2 - Ensure Remote Mic</a:t>
            </a:r>
          </a:p>
          <a:p>
            <a:r>
              <a:rPr lang="en-US" sz="1400" b="1" dirty="0"/>
              <a:t>      security screw is tight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7000" y="3429000"/>
            <a:ext cx="2297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3 - Ensure antenna is secure,</a:t>
            </a:r>
          </a:p>
          <a:p>
            <a:r>
              <a:rPr lang="en-US" sz="1400" b="1" dirty="0"/>
              <a:t>      hand tight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191000"/>
            <a:ext cx="1468197" cy="21922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98121" y="3429000"/>
            <a:ext cx="4145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4 - Ensure Rear Mic and EA Button are clear of debris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239000" y="3733800"/>
            <a:ext cx="571500" cy="8967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33600" y="6400800"/>
            <a:ext cx="515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Note:</a:t>
            </a:r>
            <a:r>
              <a:rPr lang="en-US" sz="1400" dirty="0"/>
              <a:t> Ensure channel is set to WESTBURY F/G 1 in HOME ZONE F/G</a:t>
            </a:r>
            <a:endParaRPr lang="en-US" sz="1400" b="1" dirty="0"/>
          </a:p>
        </p:txBody>
      </p:sp>
      <p:pic>
        <p:nvPicPr>
          <p:cNvPr id="21" name="Picture 20" descr="IMG-18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 flipV="1">
            <a:off x="2743200" y="4114800"/>
            <a:ext cx="2061788" cy="218777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3505200" y="3921323"/>
            <a:ext cx="76200" cy="498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3" name="Picture 22" descr="IMG-18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114800"/>
            <a:ext cx="1895742" cy="22098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914400" y="3886200"/>
            <a:ext cx="2286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9" name="Picture 28" descr="IMG-17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4267200"/>
            <a:ext cx="2208145" cy="1743937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5486400" y="3733800"/>
            <a:ext cx="6858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3" name="Picture 32" descr="unna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685800"/>
            <a:ext cx="1633877" cy="249726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715000" y="2057402"/>
            <a:ext cx="1447800" cy="914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6" name="Picture 35" descr="IMG-18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92100" y="1003300"/>
            <a:ext cx="2540000" cy="1905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676400" y="16764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987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52400"/>
            <a:ext cx="2050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Setting Time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381000" y="645660"/>
            <a:ext cx="8107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times on the portable radios are not synchronized and may be slightly off </a:t>
            </a:r>
          </a:p>
          <a:p>
            <a:endParaRPr lang="en-US" sz="1600" dirty="0"/>
          </a:p>
          <a:p>
            <a:r>
              <a:rPr lang="en-US" sz="1600" dirty="0"/>
              <a:t>Additionally, the times must be reset for Standard and Daylight savings </a:t>
            </a:r>
          </a:p>
          <a:p>
            <a:r>
              <a:rPr lang="en-US" sz="1600" dirty="0"/>
              <a:t>time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743" y="4178132"/>
            <a:ext cx="17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1 - Click button under</a:t>
            </a:r>
          </a:p>
          <a:p>
            <a:r>
              <a:rPr lang="en-US" sz="1400" dirty="0"/>
              <a:t>     ‘</a:t>
            </a:r>
            <a:r>
              <a:rPr lang="en-US" sz="1400" dirty="0" err="1"/>
              <a:t>Clck</a:t>
            </a:r>
            <a:r>
              <a:rPr lang="en-US" sz="1400" dirty="0"/>
              <a:t>’ (Clock)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618182"/>
            <a:ext cx="222958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2 - Click button under ‘Edit’</a:t>
            </a:r>
          </a:p>
          <a:p>
            <a:endParaRPr lang="en-US" sz="1400" dirty="0"/>
          </a:p>
          <a:p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sz="1400" dirty="0"/>
              <a:t>3 - Use Navigation Button</a:t>
            </a:r>
          </a:p>
          <a:p>
            <a:r>
              <a:rPr lang="en-US" sz="1400" dirty="0"/>
              <a:t>      to adjust time and date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4 - Click button under ‘Ok’</a:t>
            </a:r>
          </a:p>
          <a:p>
            <a:r>
              <a:rPr lang="en-US" sz="1400" dirty="0"/>
              <a:t>      when done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949541"/>
            <a:ext cx="2004027" cy="26798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799" y="1144037"/>
            <a:ext cx="2004027" cy="2673897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076192" y="2784878"/>
            <a:ext cx="934208" cy="314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05283" y="3646154"/>
            <a:ext cx="1197529" cy="80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58486" y="5431519"/>
            <a:ext cx="934208" cy="314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IMG-17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514600"/>
            <a:ext cx="2342044" cy="2667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905000" y="4495800"/>
            <a:ext cx="1034556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77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80846"/>
            <a:ext cx="3425490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New Features</a:t>
            </a:r>
            <a:endParaRPr lang="en-US" sz="2800" b="1" dirty="0"/>
          </a:p>
          <a:p>
            <a:endParaRPr lang="en-US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Voice Annunciation</a:t>
            </a:r>
          </a:p>
          <a:p>
            <a:r>
              <a:rPr lang="en-US" sz="1200" dirty="0"/>
              <a:t>      (Announces channel)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Multi-Screen View</a:t>
            </a:r>
          </a:p>
          <a:p>
            <a:r>
              <a:rPr lang="en-US" sz="1200" dirty="0"/>
              <a:t>       (Top screen &amp; main display)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Mayday Retention</a:t>
            </a:r>
          </a:p>
          <a:p>
            <a:r>
              <a:rPr lang="en-US" sz="1200" dirty="0"/>
              <a:t>       (Will hold last 15 transmissions)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Multi-Zone Capabilities</a:t>
            </a:r>
          </a:p>
          <a:p>
            <a:r>
              <a:rPr lang="en-US" sz="1200" b="1" dirty="0"/>
              <a:t>       </a:t>
            </a:r>
            <a:r>
              <a:rPr lang="en-US" sz="1200" dirty="0"/>
              <a:t>(Enhanced interoperability communications)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Multi-Band Radio</a:t>
            </a:r>
          </a:p>
          <a:p>
            <a:r>
              <a:rPr lang="en-US" sz="1200" dirty="0"/>
              <a:t>       (VHF, UHF and 700/800 MHz)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Mini Light on </a:t>
            </a:r>
            <a:r>
              <a:rPr lang="en-US" sz="1200" b="1" dirty="0" err="1"/>
              <a:t>Mic</a:t>
            </a:r>
            <a:endParaRPr lang="en-US" sz="1200" b="1" dirty="0"/>
          </a:p>
          <a:p>
            <a:r>
              <a:rPr lang="en-US" sz="1200" b="1" dirty="0"/>
              <a:t>       </a:t>
            </a:r>
            <a:r>
              <a:rPr lang="en-US" sz="1200" dirty="0"/>
              <a:t>(Operates on Emergency Activation &amp; manually)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Alpha-Numeric ID</a:t>
            </a:r>
          </a:p>
          <a:p>
            <a:pPr marL="171450" indent="-171450"/>
            <a:r>
              <a:rPr lang="en-US" sz="1200" b="1" dirty="0"/>
              <a:t>	  </a:t>
            </a:r>
            <a:r>
              <a:rPr lang="en-US" sz="1200" dirty="0"/>
              <a:t>(Will display many more position-based ID’s)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Bluetooth Technology Built Within</a:t>
            </a:r>
          </a:p>
          <a:p>
            <a:pPr marL="171450" indent="-171450"/>
            <a:r>
              <a:rPr lang="en-US" sz="1200" b="1" dirty="0"/>
              <a:t>       </a:t>
            </a:r>
            <a:r>
              <a:rPr lang="en-US" sz="1200" dirty="0"/>
              <a:t>(Future use purposes)</a:t>
            </a:r>
          </a:p>
          <a:p>
            <a:pPr marL="171450" indent="-171450"/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endParaRPr lang="en-US" sz="1200" dirty="0"/>
          </a:p>
        </p:txBody>
      </p:sp>
      <p:pic>
        <p:nvPicPr>
          <p:cNvPr id="5" name="Picture 4" descr="IMG-17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380978" y="1187847"/>
            <a:ext cx="5870575" cy="44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0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762000"/>
            <a:ext cx="1393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Top Display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4064" y="1441634"/>
            <a:ext cx="141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Channel Selector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87" y="1745400"/>
            <a:ext cx="91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EA Button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6092" y="4723593"/>
            <a:ext cx="1135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Battery Level</a:t>
            </a:r>
          </a:p>
          <a:p>
            <a:pPr algn="ctr"/>
            <a:r>
              <a:rPr lang="en-US" sz="1400" dirty="0"/>
              <a:t>Indicator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6789" y="5246813"/>
            <a:ext cx="1346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Channel Display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836" y="4949430"/>
            <a:ext cx="165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Concentric Switch</a:t>
            </a:r>
          </a:p>
          <a:p>
            <a:pPr algn="ctr"/>
            <a:r>
              <a:rPr lang="en-US" sz="1400" i="1" dirty="0"/>
              <a:t>(Unprogrammed)</a:t>
            </a:r>
            <a:r>
              <a:rPr lang="en-US" sz="1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71" y="3670106"/>
            <a:ext cx="129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On/Off Volume</a:t>
            </a:r>
          </a:p>
          <a:p>
            <a:r>
              <a:rPr lang="en-US" sz="1400" dirty="0"/>
              <a:t>Control Knob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478" y="1652119"/>
            <a:ext cx="1452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ABC Switch</a:t>
            </a:r>
          </a:p>
          <a:p>
            <a:r>
              <a:rPr lang="en-US" sz="1400" i="1" dirty="0"/>
              <a:t>(Unprogrammed)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0" y="762000"/>
            <a:ext cx="156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Main Display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16502" y="1441633"/>
            <a:ext cx="765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Speaker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48443" y="2406630"/>
            <a:ext cx="1135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Battery Level</a:t>
            </a:r>
          </a:p>
          <a:p>
            <a:pPr algn="ctr"/>
            <a:r>
              <a:rPr lang="en-US" sz="1400" dirty="0"/>
              <a:t>Indicator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79724" y="3075113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Menu Select</a:t>
            </a:r>
          </a:p>
          <a:p>
            <a:pPr algn="ctr"/>
            <a:r>
              <a:rPr lang="en-US" sz="1400" dirty="0"/>
              <a:t>Buttons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87280" y="4130374"/>
            <a:ext cx="9653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4-Way </a:t>
            </a:r>
          </a:p>
          <a:p>
            <a:pPr algn="ctr"/>
            <a:r>
              <a:rPr lang="en-US" sz="1400" dirty="0"/>
              <a:t>Navigation</a:t>
            </a:r>
          </a:p>
          <a:p>
            <a:pPr algn="ctr"/>
            <a:r>
              <a:rPr lang="en-US" sz="1400" dirty="0"/>
              <a:t>Button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95800" y="570644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Home Button </a:t>
            </a:r>
            <a:r>
              <a:rPr lang="en-US" sz="1400" i="1" dirty="0"/>
              <a:t>(Returns channel to ‘Westbury Fireground 1’ in ‘Home Zone </a:t>
            </a:r>
            <a:r>
              <a:rPr lang="en-US" sz="1400" i="1" dirty="0" err="1"/>
              <a:t>Firegrounds</a:t>
            </a:r>
            <a:r>
              <a:rPr lang="en-US" sz="1400" i="1" dirty="0"/>
              <a:t>’)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6172200" y="3191894"/>
            <a:ext cx="1807524" cy="8916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553200" y="3191894"/>
            <a:ext cx="1426524" cy="8916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Picture 39" descr="IMG-17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09800"/>
            <a:ext cx="2590800" cy="213054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672839" y="1749422"/>
            <a:ext cx="222761" cy="765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05200" y="2057400"/>
            <a:ext cx="464304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276600" y="3581400"/>
            <a:ext cx="341872" cy="1142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99262" y="3810000"/>
            <a:ext cx="120138" cy="1344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219200" y="3352802"/>
            <a:ext cx="1609323" cy="1523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159702" y="3657600"/>
            <a:ext cx="440498" cy="331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7" name="Picture 56" descr="IMG-17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76400"/>
            <a:ext cx="3312743" cy="3429000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 flipV="1">
            <a:off x="5617107" y="4876800"/>
            <a:ext cx="97893" cy="761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6629400" y="4724400"/>
            <a:ext cx="1487102" cy="32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6477000" y="3200400"/>
            <a:ext cx="1508566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7010400" y="2667000"/>
            <a:ext cx="1031789" cy="11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096000" y="1712663"/>
            <a:ext cx="2020504" cy="344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497440" y="2361155"/>
            <a:ext cx="864760" cy="534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10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609600"/>
            <a:ext cx="53431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Top Side Button</a:t>
            </a:r>
          </a:p>
          <a:p>
            <a:r>
              <a:rPr lang="en-US" sz="1600" dirty="0"/>
              <a:t>   </a:t>
            </a:r>
            <a:r>
              <a:rPr lang="en-US" sz="1600" u="sng" dirty="0"/>
              <a:t>Short Press</a:t>
            </a:r>
            <a:r>
              <a:rPr lang="en-US" sz="1600" dirty="0"/>
              <a:t> - Illuminates Screen</a:t>
            </a:r>
          </a:p>
          <a:p>
            <a:r>
              <a:rPr lang="en-US" sz="1600" dirty="0"/>
              <a:t>                           </a:t>
            </a:r>
            <a:r>
              <a:rPr lang="en-US" sz="1600" u="sng" dirty="0"/>
              <a:t>Long Press </a:t>
            </a:r>
            <a:r>
              <a:rPr lang="en-US" sz="1600" dirty="0"/>
              <a:t>- Reverses Orientation of Top Screen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2209800"/>
            <a:ext cx="124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PTT Button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3886200"/>
            <a:ext cx="556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Side Buttons 1 &amp; 2:</a:t>
            </a:r>
          </a:p>
          <a:p>
            <a:r>
              <a:rPr lang="en-US" sz="1600" dirty="0"/>
              <a:t>  1 - One Dot - Channel Annunciation</a:t>
            </a:r>
          </a:p>
          <a:p>
            <a:r>
              <a:rPr lang="en-US" sz="1600" dirty="0"/>
              <a:t>        Announces current channel radio is selected 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6600" y="4800600"/>
            <a:ext cx="398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2 - Two Dot - Recent Calls (Mayday Retention)</a:t>
            </a:r>
          </a:p>
          <a:p>
            <a:r>
              <a:rPr lang="en-US" sz="1600" dirty="0"/>
              <a:t>      Will emphasize on details later</a:t>
            </a:r>
          </a:p>
        </p:txBody>
      </p:sp>
      <p:pic>
        <p:nvPicPr>
          <p:cNvPr id="15" name="Picture 14" descr="IMG-1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9600"/>
            <a:ext cx="2932339" cy="548639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2438400" y="914400"/>
            <a:ext cx="8382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>
            <a:off x="2438400" y="2394466"/>
            <a:ext cx="762000" cy="729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438402" y="4038601"/>
            <a:ext cx="914398" cy="304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438400" y="4495802"/>
            <a:ext cx="914400" cy="457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5" name="Picture 34" descr="IMG-17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286000"/>
            <a:ext cx="2209800" cy="1404292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3962400" y="1219200"/>
            <a:ext cx="14478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9" name="Picture 38" descr="IMG-17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2286000"/>
            <a:ext cx="2286000" cy="139704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5105400" y="1447800"/>
            <a:ext cx="26670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73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2133600"/>
            <a:ext cx="261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Volume Up/Down Button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2177" y="1066800"/>
            <a:ext cx="166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EA Alert Button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253" y="3200400"/>
            <a:ext cx="124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PTT Button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93818" y="1472395"/>
            <a:ext cx="153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Transmit Light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00600" y="5085766"/>
            <a:ext cx="439396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</a:t>
            </a:r>
            <a:r>
              <a:rPr lang="en-US" sz="1600" dirty="0"/>
              <a:t> This RSM has 5 Mics on it: Front, Top, Back</a:t>
            </a:r>
          </a:p>
          <a:p>
            <a:r>
              <a:rPr lang="en-US" sz="1600" dirty="0"/>
              <a:t>             Mic has noise cancelling features that </a:t>
            </a:r>
          </a:p>
          <a:p>
            <a:r>
              <a:rPr lang="en-US" sz="1600" dirty="0"/>
              <a:t>             filter a significant amount of background </a:t>
            </a:r>
          </a:p>
          <a:p>
            <a:r>
              <a:rPr lang="en-US" sz="1600" dirty="0"/>
              <a:t>             noise</a:t>
            </a:r>
          </a:p>
          <a:p>
            <a:r>
              <a:rPr lang="en-US" sz="1600" b="1" dirty="0"/>
              <a:t>   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733800" y="4648200"/>
            <a:ext cx="102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Rear Mic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0984" y="3736462"/>
            <a:ext cx="229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Channel Annunciation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5238" y="4275646"/>
            <a:ext cx="243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Mini Light                Mics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82822" y="147406"/>
            <a:ext cx="278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Remote Speaker Mic (RSM)</a:t>
            </a:r>
          </a:p>
        </p:txBody>
      </p:sp>
      <p:pic>
        <p:nvPicPr>
          <p:cNvPr id="41" name="Picture 40" descr="IMG-1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114800"/>
            <a:ext cx="3198745" cy="2526288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flipH="1">
            <a:off x="990600" y="4856047"/>
            <a:ext cx="2801612" cy="173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5" name="Picture 44" descr="IMG-17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52400"/>
            <a:ext cx="2895600" cy="3882348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6926919" y="1752600"/>
            <a:ext cx="235881" cy="2523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543800" y="2209800"/>
            <a:ext cx="838200" cy="2065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7391400" y="914400"/>
            <a:ext cx="990602" cy="3361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886701" y="838200"/>
            <a:ext cx="495300" cy="335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8077200" y="1657061"/>
            <a:ext cx="304800" cy="2618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</p:cNvCxnSpPr>
          <p:nvPr/>
        </p:nvCxnSpPr>
        <p:spPr>
          <a:xfrm flipV="1">
            <a:off x="5619878" y="608683"/>
            <a:ext cx="1307041" cy="642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57800" y="12954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487080" y="2514600"/>
            <a:ext cx="1913720" cy="874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</p:cNvCxnSpPr>
          <p:nvPr/>
        </p:nvCxnSpPr>
        <p:spPr>
          <a:xfrm flipV="1">
            <a:off x="5456292" y="3429000"/>
            <a:ext cx="1020708" cy="49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7" name="Picture 56" descr="IMG-18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04800"/>
            <a:ext cx="2368657" cy="342900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46" idx="1"/>
          </p:cNvCxnSpPr>
          <p:nvPr/>
        </p:nvCxnSpPr>
        <p:spPr>
          <a:xfrm flipH="1">
            <a:off x="1828800" y="1657061"/>
            <a:ext cx="865018" cy="1717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1"/>
          </p:cNvCxnSpPr>
          <p:nvPr/>
        </p:nvCxnSpPr>
        <p:spPr>
          <a:xfrm flipH="1">
            <a:off x="1813467" y="1251466"/>
            <a:ext cx="213871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80310" y="2362200"/>
            <a:ext cx="939090" cy="86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1"/>
          </p:cNvCxnSpPr>
          <p:nvPr/>
        </p:nvCxnSpPr>
        <p:spPr>
          <a:xfrm flipH="1" flipV="1">
            <a:off x="1676400" y="3124200"/>
            <a:ext cx="1570853" cy="260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5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1635"/>
            <a:ext cx="7315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Transmitting When Using Scott Mask</a:t>
            </a:r>
            <a:endParaRPr lang="en-US" sz="2000" b="1" dirty="0"/>
          </a:p>
          <a:p>
            <a:endParaRPr lang="en-US" b="1" dirty="0"/>
          </a:p>
          <a:p>
            <a:r>
              <a:rPr lang="en-US" sz="1600" dirty="0"/>
              <a:t>Members </a:t>
            </a:r>
            <a:r>
              <a:rPr lang="en-US" sz="1600" b="1" dirty="0"/>
              <a:t>MUST</a:t>
            </a:r>
            <a:r>
              <a:rPr lang="en-US" sz="1600" dirty="0"/>
              <a:t> place Mic on </a:t>
            </a:r>
            <a:r>
              <a:rPr lang="en-US" sz="1600" dirty="0" err="1"/>
              <a:t>Voicemitter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b="1" u="sng" dirty="0"/>
              <a:t>Transmitting Without Using Scott Mask</a:t>
            </a:r>
            <a:endParaRPr lang="en-US" sz="2000" dirty="0"/>
          </a:p>
          <a:p>
            <a:endParaRPr lang="en-US" b="1" u="sng" dirty="0"/>
          </a:p>
          <a:p>
            <a:r>
              <a:rPr lang="en-US" sz="1600" dirty="0"/>
              <a:t>1 - Aim RSM towards mouth and                           2 - Ensure hand does not cover </a:t>
            </a:r>
            <a:r>
              <a:rPr lang="en-US" sz="1600" dirty="0" err="1"/>
              <a:t>Mics</a:t>
            </a:r>
            <a:endParaRPr lang="en-US" sz="1600" dirty="0"/>
          </a:p>
          <a:p>
            <a:r>
              <a:rPr lang="en-US" sz="1600" dirty="0"/>
              <a:t>        drive transmission into </a:t>
            </a:r>
            <a:r>
              <a:rPr lang="en-US" sz="1600" dirty="0" err="1"/>
              <a:t>Mics</a:t>
            </a:r>
            <a:r>
              <a:rPr lang="en-US" sz="1600" dirty="0"/>
              <a:t> </a:t>
            </a:r>
          </a:p>
        </p:txBody>
      </p:sp>
      <p:pic>
        <p:nvPicPr>
          <p:cNvPr id="12" name="Picture 11" descr="IMG-1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152400"/>
            <a:ext cx="1835021" cy="27432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191000" y="838200"/>
            <a:ext cx="3581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15" descr="IMG-17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733800"/>
            <a:ext cx="2057400" cy="282415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6172200" y="3429000"/>
            <a:ext cx="1143002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8" name="Picture 17" descr="IMG-17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733800"/>
            <a:ext cx="2363320" cy="28956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057400" y="3657600"/>
            <a:ext cx="1000126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82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415793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Changing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Press Menu button beneath ‘Zone’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‘Select Zone’ screen will appear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4 Way Navigation button to scroll up </a:t>
            </a:r>
          </a:p>
          <a:p>
            <a:r>
              <a:rPr lang="en-US" sz="1600" dirty="0"/>
              <a:t>        and down to view different zones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Press Menu button beneath </a:t>
            </a:r>
          </a:p>
          <a:p>
            <a:r>
              <a:rPr lang="en-US" sz="1600" dirty="0"/>
              <a:t>        ‘</a:t>
            </a:r>
            <a:r>
              <a:rPr lang="en-US" sz="1600" dirty="0" err="1"/>
              <a:t>Sel</a:t>
            </a:r>
            <a:r>
              <a:rPr lang="en-US" sz="1600" dirty="0"/>
              <a:t>’ (Select) to select desired zone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Channel Selector Dial on top of radio to </a:t>
            </a:r>
          </a:p>
          <a:p>
            <a:r>
              <a:rPr lang="en-US" sz="1600" dirty="0"/>
              <a:t>        select desired channel in chosen zone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400" dirty="0"/>
          </a:p>
        </p:txBody>
      </p:sp>
      <p:pic>
        <p:nvPicPr>
          <p:cNvPr id="12" name="Picture 11" descr="IMG-17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28600"/>
            <a:ext cx="3048000" cy="315496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581400" y="1676400"/>
            <a:ext cx="2286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Picture 14" descr="IMG-17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429000"/>
            <a:ext cx="2620124" cy="324438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352800" y="2362200"/>
            <a:ext cx="2667000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81400" y="3352800"/>
            <a:ext cx="2743200" cy="281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57600" y="4114800"/>
            <a:ext cx="2209800" cy="1743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Picture 18" descr="IMG-17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1" y="5410200"/>
            <a:ext cx="1600200" cy="131592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905000" y="51816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27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FD Layou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04" y="0"/>
            <a:ext cx="8890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3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FD Layou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04" y="0"/>
            <a:ext cx="88907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89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10321</TotalTime>
  <Words>1025</Words>
  <Application>Microsoft Office PowerPoint</Application>
  <PresentationFormat>On-screen Show (4:3)</PresentationFormat>
  <Paragraphs>245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Motorola APX8000XE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Motorola APX7000XE</dc:title>
  <dc:creator>Christopher</dc:creator>
  <cp:lastModifiedBy>Dan</cp:lastModifiedBy>
  <cp:revision>221</cp:revision>
  <cp:lastPrinted>2017-09-11T16:48:14Z</cp:lastPrinted>
  <dcterms:created xsi:type="dcterms:W3CDTF">2006-08-16T00:00:00Z</dcterms:created>
  <dcterms:modified xsi:type="dcterms:W3CDTF">2019-12-14T13:21:29Z</dcterms:modified>
</cp:coreProperties>
</file>